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sldIdLst>
    <p:sldId id="384" r:id="rId5"/>
    <p:sldId id="385" r:id="rId6"/>
    <p:sldId id="386" r:id="rId7"/>
    <p:sldId id="387" r:id="rId8"/>
    <p:sldId id="388" r:id="rId9"/>
    <p:sldId id="389" r:id="rId10"/>
    <p:sldId id="390" r:id="rId11"/>
    <p:sldId id="391" r:id="rId12"/>
    <p:sldId id="392" r:id="rId13"/>
    <p:sldId id="393" r:id="rId14"/>
    <p:sldId id="394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 Dutilh" initials="AD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572"/>
    <a:srgbClr val="F08200"/>
    <a:srgbClr val="00BEF0"/>
    <a:srgbClr val="6E1E82"/>
    <a:srgbClr val="171948"/>
    <a:srgbClr val="FF378D"/>
    <a:srgbClr val="B4004D"/>
    <a:srgbClr val="E60064"/>
    <a:srgbClr val="101232"/>
    <a:srgbClr val="067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1" autoAdjust="0"/>
    <p:restoredTop sz="94660"/>
  </p:normalViewPr>
  <p:slideViewPr>
    <p:cSldViewPr snapToGrid="0">
      <p:cViewPr>
        <p:scale>
          <a:sx n="75" d="100"/>
          <a:sy n="75" d="100"/>
        </p:scale>
        <p:origin x="882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9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>
            <a:normAutofit/>
          </a:bodyPr>
          <a:lstStyle>
            <a:lvl1pPr algn="ctr">
              <a:defRPr sz="6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 lIns="0" anchor="ctr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105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9" b="3256"/>
          <a:stretch/>
        </p:blipFill>
        <p:spPr>
          <a:xfrm>
            <a:off x="-157" y="0"/>
            <a:ext cx="12192157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hthoek 11"/>
          <p:cNvSpPr/>
          <p:nvPr userDrawn="1"/>
        </p:nvSpPr>
        <p:spPr>
          <a:xfrm>
            <a:off x="5144313" y="5954614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Eigenbaas.nl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318" y="293372"/>
            <a:ext cx="2967015" cy="1046367"/>
          </a:xfrm>
          <a:prstGeom prst="rect">
            <a:avLst/>
          </a:prstGeom>
        </p:spPr>
      </p:pic>
      <p:sp>
        <p:nvSpPr>
          <p:cNvPr id="14" name="Ondertitel 2"/>
          <p:cNvSpPr>
            <a:spLocks noGrp="1"/>
          </p:cNvSpPr>
          <p:nvPr>
            <p:ph type="subTitle" idx="1"/>
          </p:nvPr>
        </p:nvSpPr>
        <p:spPr>
          <a:xfrm>
            <a:off x="1619698" y="1279883"/>
            <a:ext cx="3844833" cy="3844833"/>
          </a:xfrm>
          <a:prstGeom prst="ellipse">
            <a:avLst/>
          </a:prstGeom>
          <a:solidFill>
            <a:srgbClr val="F08200"/>
          </a:solidFill>
        </p:spPr>
        <p:txBody>
          <a:bodyPr anchor="ctr"/>
          <a:lstStyle>
            <a:lvl1pPr marL="0" indent="0" algn="ctr">
              <a:buNone/>
              <a:defRPr lang="nl-NL" dirty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58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build="p" animBg="1">
        <p:tmplLst>
          <p:tmpl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31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2740384"/>
            <a:ext cx="5181600" cy="4351338"/>
          </a:xfrm>
        </p:spPr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afbeelding 4"/>
          <p:cNvSpPr>
            <a:spLocks noGrp="1"/>
          </p:cNvSpPr>
          <p:nvPr>
            <p:ph type="pic" idx="15"/>
          </p:nvPr>
        </p:nvSpPr>
        <p:spPr>
          <a:xfrm>
            <a:off x="539700" y="4067175"/>
            <a:ext cx="2159999" cy="2160000"/>
          </a:xfrm>
          <a:prstGeom prst="ellipse">
            <a:avLst/>
          </a:prstGeom>
          <a:solidFill>
            <a:schemeClr val="tx1"/>
          </a:solidFill>
        </p:spPr>
      </p:sp>
      <p:sp>
        <p:nvSpPr>
          <p:cNvPr id="10" name="Tijdelijke aanduiding voor afbeelding 3"/>
          <p:cNvSpPr>
            <a:spLocks noGrp="1"/>
          </p:cNvSpPr>
          <p:nvPr>
            <p:ph type="pic" idx="14"/>
          </p:nvPr>
        </p:nvSpPr>
        <p:spPr>
          <a:xfrm>
            <a:off x="1619699" y="1279884"/>
            <a:ext cx="3844832" cy="3844832"/>
          </a:xfrm>
          <a:prstGeom prst="ellipse">
            <a:avLst/>
          </a:prstGeom>
          <a:solidFill>
            <a:srgbClr val="6E1E82"/>
          </a:solidFill>
        </p:spPr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62481" y="-882262"/>
            <a:ext cx="3856692" cy="3846978"/>
          </a:xfrm>
          <a:prstGeom prst="ellipse">
            <a:avLst/>
          </a:prstGeom>
          <a:solidFill>
            <a:schemeClr val="tx1"/>
          </a:solidFill>
          <a:effectLst>
            <a:outerShdw blurRad="190500" dist="190500" dir="2700000" algn="tl" rotWithShape="0">
              <a:prstClr val="black">
                <a:alpha val="40000"/>
              </a:prstClr>
            </a:outerShdw>
          </a:effectLst>
        </p:spPr>
        <p:txBody>
          <a:bodyPr lIns="468000"/>
          <a:lstStyle>
            <a:lvl1pPr>
              <a:defRPr>
                <a:solidFill>
                  <a:srgbClr val="6E1E8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588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le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535558"/>
            <a:ext cx="10515600" cy="2852737"/>
          </a:xfrm>
        </p:spPr>
        <p:txBody>
          <a:bodyPr anchor="b">
            <a:noAutofit/>
          </a:bodyPr>
          <a:lstStyle>
            <a:lvl1pPr algn="ctr">
              <a:defRPr sz="140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86398" y="4792531"/>
            <a:ext cx="1219201" cy="1219200"/>
          </a:xfrm>
          <a:prstGeom prst="ellipse">
            <a:avLst/>
          </a:prstGeom>
          <a:solidFill>
            <a:srgbClr val="6E1E82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1061884"/>
            <a:ext cx="6172200" cy="42377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42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268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er_afbeeldingen_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791574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51CED-57DC-4C78-B7F5-FE9095C4EDC6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0934E-9CBD-4FC9-8DF8-6E08159DA9D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87899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6046787" y="333375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6046786" y="3181350"/>
            <a:ext cx="2563813" cy="26797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488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cBookPro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674421" y="558140"/>
            <a:ext cx="8799615" cy="5379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5F51-14B1-4108-A521-FE0EDA249607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57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81299" y="745135"/>
            <a:ext cx="85502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81298" y="2205635"/>
            <a:ext cx="85502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5F51-14B1-4108-A521-FE0EDA249607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7A63A-D445-4249-ADF4-6680A5BCAD04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72" y="5381163"/>
            <a:ext cx="1058462" cy="10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3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63" r:id="rId3"/>
    <p:sldLayoutId id="2147483652" r:id="rId4"/>
    <p:sldLayoutId id="2147483661" r:id="rId5"/>
    <p:sldLayoutId id="2147483656" r:id="rId6"/>
    <p:sldLayoutId id="2147483664" r:id="rId7"/>
    <p:sldLayoutId id="214748367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E1E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E1E8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E1E8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E1E8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E1E8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rketingscriptie.nl/4c-model-marketingmix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H5. </a:t>
            </a:r>
            <a:r>
              <a:rPr lang="nl-NL" sz="2800" dirty="0" smtClean="0">
                <a:solidFill>
                  <a:srgbClr val="FFC000"/>
                </a:solidFill>
              </a:rPr>
              <a:t>Marktanalyse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190" y="1880508"/>
            <a:ext cx="7006331" cy="42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H5. </a:t>
            </a:r>
            <a:r>
              <a:rPr lang="nl-NL" sz="2800" dirty="0" smtClean="0">
                <a:solidFill>
                  <a:srgbClr val="FFC000"/>
                </a:solidFill>
              </a:rPr>
              <a:t>Marktanalyse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11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Marketingmix – De 4C’s</a:t>
            </a:r>
            <a:endParaRPr lang="nl-NL" sz="2000" dirty="0" smtClean="0">
              <a:solidFill>
                <a:schemeClr val="bg1"/>
              </a:solidFill>
            </a:endParaRPr>
          </a:p>
          <a:p>
            <a:pPr algn="l"/>
            <a:endParaRPr lang="nl-NL" sz="1600" i="1" dirty="0" smtClean="0">
              <a:solidFill>
                <a:schemeClr val="bg1"/>
              </a:solidFill>
            </a:endParaRP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998358" y="1810738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 smtClean="0">
              <a:solidFill>
                <a:schemeClr val="bg1"/>
              </a:solidFill>
              <a:latin typeface="+mn-lt"/>
            </a:endParaRPr>
          </a:p>
          <a:p>
            <a:endParaRPr lang="nl-NL" sz="4000" b="1" dirty="0" smtClean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endParaRPr lang="nl-NL" sz="4000" b="1" dirty="0" smtClean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endParaRPr lang="nl-NL" sz="2000" b="1" i="1" dirty="0" smtClean="0">
              <a:solidFill>
                <a:schemeClr val="bg1"/>
              </a:solidFill>
              <a:latin typeface="+mn-lt"/>
            </a:endParaRPr>
          </a:p>
          <a:p>
            <a:endParaRPr lang="nl-NL" sz="2000" b="1" i="1" dirty="0" smtClean="0">
              <a:solidFill>
                <a:schemeClr val="bg1"/>
              </a:solidFill>
              <a:latin typeface="+mn-lt"/>
            </a:endParaRPr>
          </a:p>
          <a:p>
            <a:endParaRPr lang="nl-NL" sz="2000" b="1" dirty="0" smtClean="0">
              <a:solidFill>
                <a:schemeClr val="bg1"/>
              </a:solidFill>
              <a:latin typeface="+mn-lt"/>
            </a:endParaRPr>
          </a:p>
          <a:p>
            <a:endParaRPr lang="nl-NL" sz="20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2" descr="4c model marketingm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33" y="242862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3695380" y="5524448"/>
            <a:ext cx="632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0070C0"/>
                </a:solidFill>
              </a:rPr>
              <a:t>Het 4C model voor je marketingmix</a:t>
            </a:r>
          </a:p>
          <a:p>
            <a:pPr algn="ctr"/>
            <a:endParaRPr lang="nl-NL" dirty="0" smtClean="0">
              <a:hlinkClick r:id="rId4"/>
            </a:endParaRPr>
          </a:p>
          <a:p>
            <a:pPr algn="ctr"/>
            <a:r>
              <a:rPr lang="nl-NL" dirty="0" smtClean="0">
                <a:hlinkClick r:id="rId4"/>
              </a:rPr>
              <a:t>https</a:t>
            </a:r>
            <a:r>
              <a:rPr lang="nl-NL" dirty="0">
                <a:hlinkClick r:id="rId4"/>
              </a:rPr>
              <a:t>://www.marketingscriptie.nl/4c-model-marketingmix/</a:t>
            </a:r>
            <a:endParaRPr lang="nl-NL" dirty="0">
              <a:solidFill>
                <a:srgbClr val="4D4D4D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427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H5. </a:t>
            </a:r>
            <a:r>
              <a:rPr lang="nl-NL" sz="2800" dirty="0" smtClean="0">
                <a:solidFill>
                  <a:srgbClr val="FFC000"/>
                </a:solidFill>
              </a:rPr>
              <a:t>Marktanalyse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11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Marketingmix – Prototype / Try-out</a:t>
            </a:r>
            <a:endParaRPr lang="nl-NL" sz="2000" dirty="0" smtClean="0">
              <a:solidFill>
                <a:schemeClr val="bg1"/>
              </a:solidFill>
            </a:endParaRPr>
          </a:p>
          <a:p>
            <a:pPr algn="l"/>
            <a:endParaRPr lang="nl-NL" sz="1600" i="1" dirty="0" smtClean="0">
              <a:solidFill>
                <a:schemeClr val="bg1"/>
              </a:solidFill>
            </a:endParaRP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</p:txBody>
      </p:sp>
      <p:pic>
        <p:nvPicPr>
          <p:cNvPr id="3086" name="Picture 14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4" y="3985677"/>
            <a:ext cx="2840304" cy="266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332492" y="2957654"/>
            <a:ext cx="7995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Woensdag 22 januari </a:t>
            </a:r>
            <a:r>
              <a:rPr lang="nl-NL" sz="2000" dirty="0" smtClean="0"/>
              <a:t>roostervrij i.v.m. uitwerken prototype / try-out</a:t>
            </a:r>
          </a:p>
          <a:p>
            <a:endParaRPr lang="nl-NL" sz="2000" dirty="0"/>
          </a:p>
          <a:p>
            <a:r>
              <a:rPr lang="nl-NL" sz="2000" b="1" dirty="0" smtClean="0"/>
              <a:t>Donderdagavond 23 januari </a:t>
            </a:r>
            <a:r>
              <a:rPr lang="nl-NL" sz="2000" dirty="0" smtClean="0"/>
              <a:t>Dragons’ Den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784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H5. </a:t>
            </a:r>
            <a:r>
              <a:rPr lang="nl-NL" sz="2800" dirty="0" smtClean="0">
                <a:solidFill>
                  <a:srgbClr val="FFC000"/>
                </a:solidFill>
              </a:rPr>
              <a:t>Marktanalyse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17" y="1163781"/>
            <a:ext cx="5303277" cy="554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H5. </a:t>
            </a:r>
            <a:r>
              <a:rPr lang="nl-NL" sz="2800" dirty="0" smtClean="0">
                <a:solidFill>
                  <a:srgbClr val="FFC000"/>
                </a:solidFill>
              </a:rPr>
              <a:t>Marktanalyse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9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1600" dirty="0" smtClean="0">
                <a:solidFill>
                  <a:schemeClr val="bg1"/>
                </a:solidFill>
              </a:rPr>
              <a:t>Unique </a:t>
            </a:r>
            <a:r>
              <a:rPr lang="nl-NL" sz="1600" dirty="0" err="1" smtClean="0">
                <a:solidFill>
                  <a:schemeClr val="bg1"/>
                </a:solidFill>
              </a:rPr>
              <a:t>Selling</a:t>
            </a:r>
            <a:r>
              <a:rPr lang="nl-NL" sz="1600" dirty="0" smtClean="0">
                <a:solidFill>
                  <a:schemeClr val="bg1"/>
                </a:solidFill>
              </a:rPr>
              <a:t> Point (USP)</a:t>
            </a:r>
            <a:endParaRPr lang="nl-NL" sz="1600" dirty="0" smtClean="0">
              <a:solidFill>
                <a:schemeClr val="bg1"/>
              </a:solidFill>
            </a:endParaRPr>
          </a:p>
          <a:p>
            <a:pPr algn="l"/>
            <a:endParaRPr lang="nl-NL" sz="1600" i="1" dirty="0" smtClean="0">
              <a:solidFill>
                <a:schemeClr val="bg1"/>
              </a:solidFill>
            </a:endParaRP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Afbeeldingsresultaat voor be different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803400"/>
            <a:ext cx="5054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H5. </a:t>
            </a:r>
            <a:r>
              <a:rPr lang="nl-NL" sz="2800" dirty="0" smtClean="0">
                <a:solidFill>
                  <a:srgbClr val="FFC000"/>
                </a:solidFill>
              </a:rPr>
              <a:t>Marktanalyse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9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Marketingmix</a:t>
            </a:r>
            <a:endParaRPr lang="nl-NL" sz="2000" dirty="0" smtClean="0">
              <a:solidFill>
                <a:schemeClr val="bg1"/>
              </a:solidFill>
            </a:endParaRPr>
          </a:p>
          <a:p>
            <a:pPr algn="l"/>
            <a:endParaRPr lang="nl-NL" sz="1600" i="1" dirty="0" smtClean="0">
              <a:solidFill>
                <a:schemeClr val="bg1"/>
              </a:solidFill>
            </a:endParaRP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eigenbaas.flowsparks.com/SLiMConnector/Resource.aspx?guid=e7777bbf-f3c8-4c86-8635-877fdc9018a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9" y="1377204"/>
            <a:ext cx="6096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6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H5. </a:t>
            </a:r>
            <a:r>
              <a:rPr lang="nl-NL" sz="2800" dirty="0" smtClean="0">
                <a:solidFill>
                  <a:srgbClr val="FFC000"/>
                </a:solidFill>
              </a:rPr>
              <a:t>Marktanalyse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pic>
        <p:nvPicPr>
          <p:cNvPr id="10" name="Picture 2" descr="4c model marketingm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483" y="2684368"/>
            <a:ext cx="8129746" cy="344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Marketingmix – De 4C’s</a:t>
            </a:r>
            <a:endParaRPr lang="nl-NL" sz="2000" dirty="0" smtClean="0">
              <a:solidFill>
                <a:schemeClr val="bg1"/>
              </a:solidFill>
            </a:endParaRPr>
          </a:p>
          <a:p>
            <a:pPr algn="l"/>
            <a:endParaRPr lang="nl-NL" sz="1600" i="1" dirty="0" smtClean="0">
              <a:solidFill>
                <a:schemeClr val="bg1"/>
              </a:solidFill>
            </a:endParaRP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H5. </a:t>
            </a:r>
            <a:r>
              <a:rPr lang="nl-NL" sz="2800" dirty="0" smtClean="0">
                <a:solidFill>
                  <a:srgbClr val="FFC000"/>
                </a:solidFill>
              </a:rPr>
              <a:t>Marktanalyse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11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Marketingmix – De 4C’s</a:t>
            </a:r>
            <a:endParaRPr lang="nl-NL" sz="2000" dirty="0" smtClean="0">
              <a:solidFill>
                <a:schemeClr val="bg1"/>
              </a:solidFill>
            </a:endParaRPr>
          </a:p>
          <a:p>
            <a:pPr algn="l"/>
            <a:endParaRPr lang="nl-NL" sz="1600" i="1" dirty="0" smtClean="0">
              <a:solidFill>
                <a:schemeClr val="bg1"/>
              </a:solidFill>
            </a:endParaRP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</p:txBody>
      </p:sp>
      <p:pic>
        <p:nvPicPr>
          <p:cNvPr id="8" name="Picture 2" descr="4c model marketingmix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53" y="2461036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4c model marketingm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68"/>
          <a:stretch/>
        </p:blipFill>
        <p:spPr bwMode="auto">
          <a:xfrm>
            <a:off x="3252053" y="2461036"/>
            <a:ext cx="1676401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/>
        </p:nvSpPr>
        <p:spPr>
          <a:xfrm>
            <a:off x="537952" y="5560023"/>
            <a:ext cx="5746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Open Sans"/>
              </a:rPr>
              <a:t>Welk </a:t>
            </a:r>
            <a:r>
              <a:rPr lang="nl-NL" b="1" dirty="0">
                <a:solidFill>
                  <a:schemeClr val="bg1"/>
                </a:solidFill>
                <a:latin typeface="Open Sans"/>
              </a:rPr>
              <a:t>probleem lost het product op voor de klant ? 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4c model marketingmix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192" y="2518713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H5. </a:t>
            </a:r>
            <a:r>
              <a:rPr lang="nl-NL" sz="2800" dirty="0" smtClean="0">
                <a:solidFill>
                  <a:srgbClr val="FFC000"/>
                </a:solidFill>
              </a:rPr>
              <a:t>Marktanalyse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11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Marketingmix – De 4C’s</a:t>
            </a:r>
            <a:endParaRPr lang="nl-NL" sz="2000" dirty="0" smtClean="0">
              <a:solidFill>
                <a:schemeClr val="bg1"/>
              </a:solidFill>
            </a:endParaRPr>
          </a:p>
          <a:p>
            <a:pPr algn="l"/>
            <a:endParaRPr lang="nl-NL" sz="1600" i="1" dirty="0" smtClean="0">
              <a:solidFill>
                <a:schemeClr val="bg1"/>
              </a:solidFill>
            </a:endParaRP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124636" y="2966839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 smtClean="0">
              <a:solidFill>
                <a:schemeClr val="bg1"/>
              </a:solidFill>
              <a:latin typeface="+mn-lt"/>
            </a:endParaRPr>
          </a:p>
          <a:p>
            <a:endParaRPr lang="nl-NL" sz="4000" b="1" dirty="0" smtClean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endParaRPr lang="nl-NL" sz="4000" b="1" dirty="0" smtClean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endParaRPr lang="nl-NL" sz="2000" b="1" i="1" dirty="0" smtClean="0">
              <a:solidFill>
                <a:schemeClr val="bg1"/>
              </a:solidFill>
              <a:latin typeface="+mn-lt"/>
            </a:endParaRPr>
          </a:p>
          <a:p>
            <a:endParaRPr lang="nl-NL" sz="2000" b="1" i="1" dirty="0" smtClean="0">
              <a:solidFill>
                <a:schemeClr val="bg1"/>
              </a:solidFill>
              <a:latin typeface="+mn-lt"/>
            </a:endParaRPr>
          </a:p>
          <a:p>
            <a:endParaRPr lang="nl-NL" sz="2000" b="1" dirty="0" smtClean="0">
              <a:solidFill>
                <a:schemeClr val="bg1"/>
              </a:solidFill>
              <a:latin typeface="+mn-lt"/>
            </a:endParaRPr>
          </a:p>
          <a:p>
            <a:endParaRPr lang="nl-NL" sz="20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3307916" y="5672825"/>
            <a:ext cx="3245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Open Sans"/>
              </a:rPr>
              <a:t>Welk prijs ervaart de klant?</a:t>
            </a:r>
            <a:r>
              <a:rPr lang="nl-NL" b="1" dirty="0">
                <a:solidFill>
                  <a:schemeClr val="bg1"/>
                </a:solidFill>
                <a:latin typeface="Open Sans"/>
              </a:rPr>
              <a:t> 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4c model marketingmi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3966" r="49691"/>
          <a:stretch/>
        </p:blipFill>
        <p:spPr bwMode="auto">
          <a:xfrm>
            <a:off x="4856441" y="3143368"/>
            <a:ext cx="1696915" cy="215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6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H5. </a:t>
            </a:r>
            <a:r>
              <a:rPr lang="nl-NL" sz="2800" dirty="0" smtClean="0">
                <a:solidFill>
                  <a:srgbClr val="FFC000"/>
                </a:solidFill>
              </a:rPr>
              <a:t>Marktanalyse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11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Marketingmix – De 4C’s</a:t>
            </a:r>
            <a:endParaRPr lang="nl-NL" sz="2000" dirty="0" smtClean="0">
              <a:solidFill>
                <a:schemeClr val="bg1"/>
              </a:solidFill>
            </a:endParaRPr>
          </a:p>
          <a:p>
            <a:pPr algn="l"/>
            <a:endParaRPr lang="nl-NL" sz="1600" i="1" dirty="0" smtClean="0">
              <a:solidFill>
                <a:schemeClr val="bg1"/>
              </a:solidFill>
            </a:endParaRP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769758" y="1246852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 smtClean="0">
              <a:latin typeface="+mn-lt"/>
            </a:endParaRPr>
          </a:p>
          <a:p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4000" b="1" dirty="0" smtClean="0">
              <a:solidFill>
                <a:schemeClr val="tx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  <a:p>
            <a:endParaRPr lang="nl-NL" sz="2000" i="1" dirty="0" smtClean="0">
              <a:latin typeface="+mn-lt"/>
            </a:endParaRPr>
          </a:p>
          <a:p>
            <a:endParaRPr lang="nl-NL" sz="2000" i="1" dirty="0" smtClean="0">
              <a:latin typeface="+mn-lt"/>
            </a:endParaRPr>
          </a:p>
          <a:p>
            <a:endParaRPr lang="nl-NL" sz="2000" dirty="0" smtClean="0">
              <a:latin typeface="+mn-lt"/>
            </a:endParaRPr>
          </a:p>
          <a:p>
            <a:endParaRPr lang="nl-NL" sz="2000" dirty="0" smtClean="0">
              <a:latin typeface="+mn-lt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3218192" y="5886725"/>
            <a:ext cx="632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Open Sans"/>
              </a:rPr>
              <a:t>Wat is voor de klant het makkelijkst en de beste plek?</a:t>
            </a:r>
          </a:p>
        </p:txBody>
      </p:sp>
      <p:pic>
        <p:nvPicPr>
          <p:cNvPr id="20" name="Picture 2" descr="4c model marketingmix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661" y="2620657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4c model marketingm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5" t="25209" r="24252" b="1466"/>
          <a:stretch/>
        </p:blipFill>
        <p:spPr bwMode="auto">
          <a:xfrm>
            <a:off x="6428824" y="3322641"/>
            <a:ext cx="1714500" cy="207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5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0333" y="632478"/>
            <a:ext cx="6402047" cy="531303"/>
          </a:xfrm>
        </p:spPr>
        <p:txBody>
          <a:bodyPr anchor="t">
            <a:normAutofit/>
          </a:bodyPr>
          <a:lstStyle/>
          <a:p>
            <a:r>
              <a:rPr lang="nl-NL" sz="2800" dirty="0" smtClean="0">
                <a:solidFill>
                  <a:srgbClr val="FFC000"/>
                </a:solidFill>
              </a:rPr>
              <a:t>H5. </a:t>
            </a:r>
            <a:r>
              <a:rPr lang="nl-NL" sz="2800" dirty="0" smtClean="0">
                <a:solidFill>
                  <a:srgbClr val="FFC000"/>
                </a:solidFill>
              </a:rPr>
              <a:t>Marktanalyse</a:t>
            </a:r>
            <a:endParaRPr lang="nl-NL" sz="2800" i="1" dirty="0">
              <a:solidFill>
                <a:srgbClr val="FFC000"/>
              </a:solidFill>
            </a:endParaRPr>
          </a:p>
        </p:txBody>
      </p:sp>
      <p:grpSp>
        <p:nvGrpSpPr>
          <p:cNvPr id="5" name="Groep 2"/>
          <p:cNvGrpSpPr/>
          <p:nvPr/>
        </p:nvGrpSpPr>
        <p:grpSpPr>
          <a:xfrm>
            <a:off x="-643895" y="-904433"/>
            <a:ext cx="3862087" cy="3862087"/>
            <a:chOff x="-643895" y="-904433"/>
            <a:chExt cx="3862087" cy="3862087"/>
          </a:xfrm>
          <a:solidFill>
            <a:schemeClr val="tx1"/>
          </a:solidFill>
        </p:grpSpPr>
        <p:sp>
          <p:nvSpPr>
            <p:cNvPr id="6" name="Ovaal 3"/>
            <p:cNvSpPr/>
            <p:nvPr/>
          </p:nvSpPr>
          <p:spPr>
            <a:xfrm>
              <a:off x="-643895" y="-904433"/>
              <a:ext cx="3862087" cy="3862087"/>
            </a:xfrm>
            <a:prstGeom prst="ellipse">
              <a:avLst/>
            </a:prstGeom>
            <a:grpFill/>
            <a:ln>
              <a:noFill/>
            </a:ln>
            <a:effectLst>
              <a:outerShdw blurRad="241300" dist="177800" dir="2700000" algn="tl" rotWithShape="0">
                <a:srgbClr val="171948">
                  <a:alpha val="2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2400" dirty="0" smtClean="0"/>
                <a:t>  </a:t>
              </a:r>
              <a:endParaRPr lang="nl-NL" sz="2400" dirty="0"/>
            </a:p>
          </p:txBody>
        </p:sp>
        <p:pic>
          <p:nvPicPr>
            <p:cNvPr id="7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36" y="293372"/>
              <a:ext cx="2167664" cy="2167664"/>
            </a:xfrm>
            <a:prstGeom prst="rect">
              <a:avLst/>
            </a:prstGeom>
            <a:grpFill/>
          </p:spPr>
        </p:pic>
      </p:grpSp>
      <p:sp>
        <p:nvSpPr>
          <p:cNvPr id="11" name="Titel 1"/>
          <p:cNvSpPr txBox="1">
            <a:spLocks/>
          </p:cNvSpPr>
          <p:nvPr/>
        </p:nvSpPr>
        <p:spPr>
          <a:xfrm>
            <a:off x="3218192" y="1810738"/>
            <a:ext cx="8558941" cy="774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6E1E8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 dirty="0" smtClean="0">
                <a:solidFill>
                  <a:schemeClr val="bg1"/>
                </a:solidFill>
              </a:rPr>
              <a:t>Marketingmix – De 4C’s</a:t>
            </a:r>
            <a:endParaRPr lang="nl-NL" sz="2000" dirty="0" smtClean="0">
              <a:solidFill>
                <a:schemeClr val="bg1"/>
              </a:solidFill>
            </a:endParaRPr>
          </a:p>
          <a:p>
            <a:pPr algn="l"/>
            <a:endParaRPr lang="nl-NL" sz="1600" i="1" dirty="0" smtClean="0">
              <a:solidFill>
                <a:schemeClr val="bg1"/>
              </a:solidFill>
            </a:endParaRPr>
          </a:p>
          <a:p>
            <a:pPr algn="l"/>
            <a:endParaRPr lang="nl-NL" sz="1600" i="1" dirty="0">
              <a:solidFill>
                <a:schemeClr val="bg1"/>
              </a:solidFill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998358" y="1810738"/>
            <a:ext cx="1006736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nl-NL" sz="1600" b="1" dirty="0" smtClean="0">
              <a:solidFill>
                <a:schemeClr val="bg1"/>
              </a:solidFill>
              <a:latin typeface="+mn-lt"/>
            </a:endParaRPr>
          </a:p>
          <a:p>
            <a:endParaRPr lang="nl-NL" sz="4000" b="1" dirty="0" smtClean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endParaRPr lang="nl-NL" sz="4000" b="1" dirty="0" smtClean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endParaRPr lang="nl-NL" sz="2000" b="1" i="1" dirty="0" smtClean="0">
              <a:solidFill>
                <a:schemeClr val="bg1"/>
              </a:solidFill>
              <a:latin typeface="+mn-lt"/>
            </a:endParaRPr>
          </a:p>
          <a:p>
            <a:endParaRPr lang="nl-NL" sz="2000" b="1" i="1" dirty="0" smtClean="0">
              <a:solidFill>
                <a:schemeClr val="bg1"/>
              </a:solidFill>
              <a:latin typeface="+mn-lt"/>
            </a:endParaRPr>
          </a:p>
          <a:p>
            <a:endParaRPr lang="nl-NL" sz="2000" b="1" dirty="0" smtClean="0">
              <a:solidFill>
                <a:schemeClr val="bg1"/>
              </a:solidFill>
              <a:latin typeface="+mn-lt"/>
            </a:endParaRPr>
          </a:p>
          <a:p>
            <a:endParaRPr lang="nl-NL" sz="2000" b="1" dirty="0" smtClean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2" descr="4c model marketingmix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2383390"/>
            <a:ext cx="6670327" cy="28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/>
          <p:cNvSpPr/>
          <p:nvPr/>
        </p:nvSpPr>
        <p:spPr>
          <a:xfrm>
            <a:off x="6762264" y="5601212"/>
            <a:ext cx="632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  <a:latin typeface="Open Sans"/>
              </a:rPr>
              <a:t>Hoe communiceer ik met de klant?</a:t>
            </a:r>
            <a:endParaRPr lang="nl-NL" b="1" dirty="0">
              <a:solidFill>
                <a:schemeClr val="bg1"/>
              </a:solidFill>
              <a:latin typeface="Open Sans"/>
            </a:endParaRPr>
          </a:p>
        </p:txBody>
      </p:sp>
      <p:pic>
        <p:nvPicPr>
          <p:cNvPr id="12" name="Picture 2" descr="4c model marketingm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53" t="26451"/>
          <a:stretch/>
        </p:blipFill>
        <p:spPr bwMode="auto">
          <a:xfrm>
            <a:off x="8074269" y="3131928"/>
            <a:ext cx="1644057" cy="20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Aangepast 2">
      <a:dk1>
        <a:srgbClr val="FFFFFF"/>
      </a:dk1>
      <a:lt1>
        <a:srgbClr val="FFFFFF"/>
      </a:lt1>
      <a:dk2>
        <a:srgbClr val="D6DCE4"/>
      </a:dk2>
      <a:lt2>
        <a:srgbClr val="E7E6E6"/>
      </a:lt2>
      <a:accent1>
        <a:srgbClr val="F08200"/>
      </a:accent1>
      <a:accent2>
        <a:srgbClr val="6E1EA0"/>
      </a:accent2>
      <a:accent3>
        <a:srgbClr val="2D3787"/>
      </a:accent3>
      <a:accent4>
        <a:srgbClr val="501450"/>
      </a:accent4>
      <a:accent5>
        <a:srgbClr val="00BEF0"/>
      </a:accent5>
      <a:accent6>
        <a:srgbClr val="E60064"/>
      </a:accent6>
      <a:hlink>
        <a:srgbClr val="FAAA00"/>
      </a:hlink>
      <a:folHlink>
        <a:srgbClr val="FAAA0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28D6B8-2866-4E74-AA1A-A19325B2D0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732FC4-F783-4544-97A2-04396BBFFB7A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7a28104-336f-447d-946e-e305ac2bcd47"/>
    <ds:schemaRef ds:uri="34354c1b-6b8c-435b-ad50-990538c1955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4019D07-DFF8-45F2-B6B3-8350C5DE9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15350</TotalTime>
  <Words>134</Words>
  <Application>Microsoft Office PowerPoint</Application>
  <PresentationFormat>Breedbeeld</PresentationFormat>
  <Paragraphs>61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Open Sans</vt:lpstr>
      <vt:lpstr>Aangepast ontwerp</vt:lpstr>
      <vt:lpstr>H5. Marktanalyse</vt:lpstr>
      <vt:lpstr>H5. Marktanalyse</vt:lpstr>
      <vt:lpstr>H5. Marktanalyse</vt:lpstr>
      <vt:lpstr>H5. Marktanalyse</vt:lpstr>
      <vt:lpstr>H5. Marktanalyse</vt:lpstr>
      <vt:lpstr>H5. Marktanalyse</vt:lpstr>
      <vt:lpstr>H5. Marktanalyse</vt:lpstr>
      <vt:lpstr>H5. Marktanalyse</vt:lpstr>
      <vt:lpstr>H5. Marktanalyse</vt:lpstr>
      <vt:lpstr>H5. Marktanalyse</vt:lpstr>
      <vt:lpstr>H5. Marktanalyse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Mark Abbes</dc:creator>
  <cp:lastModifiedBy>Thomas Noordeloos</cp:lastModifiedBy>
  <cp:revision>494</cp:revision>
  <dcterms:created xsi:type="dcterms:W3CDTF">2018-04-04T09:41:36Z</dcterms:created>
  <dcterms:modified xsi:type="dcterms:W3CDTF">2019-12-04T08:44:47Z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